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65" r:id="rId4"/>
    <p:sldId id="301" r:id="rId5"/>
    <p:sldId id="303" r:id="rId6"/>
    <p:sldId id="304" r:id="rId7"/>
    <p:sldId id="306" r:id="rId8"/>
    <p:sldId id="308" r:id="rId9"/>
    <p:sldId id="307" r:id="rId10"/>
    <p:sldId id="310" r:id="rId11"/>
    <p:sldId id="311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</p:embeddedFont>
    <p:embeddedFont>
      <p:font typeface="方正启体简体" panose="03000509000000000000" pitchFamily="65" charset="-122"/>
      <p:regular r:id="rId17"/>
    </p:embeddedFont>
    <p:embeddedFont>
      <p:font typeface="等线 Light" panose="02010600030101010101" charset="0"/>
      <p:regular r:id="rId18"/>
    </p:embeddedFont>
    <p:embeddedFont>
      <p:font typeface="等线" panose="02010600030101010101" charset="0"/>
      <p:regular r:id="rId19"/>
      <p:bold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CAC6"/>
    <a:srgbClr val="ECD3D6"/>
    <a:srgbClr val="EBC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984" y="53"/>
      </p:cViewPr>
      <p:guideLst>
        <p:guide orient="horz" pos="2160"/>
        <p:guide pos="3860"/>
        <p:guide pos="199"/>
        <p:guide pos="7491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174812" y="134471"/>
            <a:ext cx="11860306" cy="6575611"/>
          </a:xfrm>
          <a:prstGeom prst="roundRect">
            <a:avLst>
              <a:gd name="adj" fmla="val 1330"/>
            </a:avLst>
          </a:prstGeom>
          <a:solidFill>
            <a:schemeClr val="bg1"/>
          </a:solidFill>
          <a:ln>
            <a:noFill/>
          </a:ln>
          <a:effectLst>
            <a:outerShdw blurRad="190500" dist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174812" y="134471"/>
            <a:ext cx="11860306" cy="6575611"/>
          </a:xfrm>
          <a:prstGeom prst="roundRect">
            <a:avLst>
              <a:gd name="adj" fmla="val 1330"/>
            </a:avLst>
          </a:prstGeom>
          <a:solidFill>
            <a:schemeClr val="bg1"/>
          </a:solidFill>
          <a:ln>
            <a:noFill/>
          </a:ln>
          <a:effectLst>
            <a:outerShdw blurRad="190500" dist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5D25-E1B0-4F5F-AEE9-4E0A216EC3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596E-6940-446C-AEB2-B4ADAA55B7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1576" y="1901457"/>
            <a:ext cx="5158847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b="1" kern="1500" spc="1800" dirty="0">
                <a:ln w="15240">
                  <a:solidFill>
                    <a:schemeClr val="bg1"/>
                  </a:solidFill>
                </a:ln>
                <a:solidFill>
                  <a:schemeClr val="tx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柿子虽好，</a:t>
            </a:r>
            <a:endParaRPr lang="en-US" altLang="zh-CN" sz="9600" b="1" kern="1500" spc="1800" dirty="0">
              <a:ln w="15240">
                <a:solidFill>
                  <a:schemeClr val="bg1"/>
                </a:solidFill>
              </a:ln>
              <a:solidFill>
                <a:schemeClr val="tx1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9990" y="1901457"/>
            <a:ext cx="5158847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kern="1500" spc="1800" dirty="0">
                <a:ln w="15240"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也不要贪吃哟</a:t>
            </a:r>
            <a:r>
              <a:rPr lang="zh-CN" altLang="en-US" sz="9600" b="1" kern="1500" spc="1800" dirty="0">
                <a:ln w="15240"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！</a:t>
            </a:r>
            <a:endParaRPr lang="zh-CN" altLang="en-US" sz="9600" b="1" kern="1500" spc="1800" dirty="0">
              <a:ln w="15240">
                <a:solidFill>
                  <a:schemeClr val="bg1"/>
                </a:solidFill>
              </a:ln>
              <a:solidFill>
                <a:srgbClr val="C00000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0014" y="463772"/>
            <a:ext cx="11251151" cy="5868789"/>
            <a:chOff x="530014" y="463772"/>
            <a:chExt cx="11251151" cy="5868789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83980" y="982635"/>
              <a:ext cx="0" cy="413527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73430" y="6332561"/>
              <a:ext cx="958075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655188" y="1937982"/>
              <a:ext cx="0" cy="383502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73321" y="504967"/>
              <a:ext cx="895407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图形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3981" y="463772"/>
              <a:ext cx="277451" cy="333596"/>
            </a:xfrm>
            <a:prstGeom prst="rect">
              <a:avLst/>
            </a:prstGeom>
          </p:spPr>
        </p:pic>
        <p:pic>
          <p:nvPicPr>
            <p:cNvPr id="23" name="图形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84212" y="488407"/>
              <a:ext cx="343681" cy="357846"/>
            </a:xfrm>
            <a:prstGeom prst="rect">
              <a:avLst/>
            </a:prstGeom>
          </p:spPr>
        </p:pic>
        <p:cxnSp>
          <p:nvCxnSpPr>
            <p:cNvPr id="34" name="直接连接符 33"/>
            <p:cNvCxnSpPr/>
            <p:nvPr/>
          </p:nvCxnSpPr>
          <p:spPr>
            <a:xfrm>
              <a:off x="1145269" y="504967"/>
              <a:ext cx="820009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1655188" y="1078168"/>
              <a:ext cx="0" cy="668745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hape 2633"/>
            <p:cNvSpPr/>
            <p:nvPr/>
          </p:nvSpPr>
          <p:spPr>
            <a:xfrm>
              <a:off x="530014" y="5980300"/>
              <a:ext cx="277451" cy="2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51" name="Shape 2633"/>
            <p:cNvSpPr/>
            <p:nvPr/>
          </p:nvSpPr>
          <p:spPr>
            <a:xfrm>
              <a:off x="11503714" y="5980300"/>
              <a:ext cx="277451" cy="2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83980" y="5172506"/>
              <a:ext cx="0" cy="668737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577015" y="6332561"/>
              <a:ext cx="805222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9004300" y="5322570"/>
            <a:ext cx="18764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pc="3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内镜中心</a:t>
            </a:r>
            <a:r>
              <a:rPr lang="en-US" altLang="zh-CN" spc="3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spc="3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李妮</a:t>
            </a:r>
            <a:endParaRPr lang="zh-CN" altLang="zh-CN" spc="3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5955" y="753110"/>
            <a:ext cx="78797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墙头累累柿子黄，人家秋获争登场”。眼下，又到了柿子成熟时节。看着那一颗颗红红的小灯笼，甜蜜的味道似乎穿透了那层薄薄的皮，引得人忍不住去咬它一口，满嘴的香甜美味，吃一个根本就不够，那就再来一个，再来一个，再来一个……</a:t>
            </a:r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停住</a:t>
            </a:r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！我不得不说，并不是每个人都能够尽享此美味哦。</a:t>
            </a:r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780" y="3357245"/>
            <a:ext cx="7809230" cy="2901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94510" y="1223010"/>
            <a:ext cx="73094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每年到柿子大丰收的时候，我们</a:t>
            </a:r>
            <a:r>
              <a:rPr lang="zh-CN" altLang="en-US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胃镜中心</a:t>
            </a:r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总能遇到比较多这样的患者，吃了一堆柿子后出现腹痛、腹胀，检查时腹部摸到硬块，做个胃镜一看，猜猜是啥？</a:t>
            </a:r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0" y="2357755"/>
            <a:ext cx="7495540" cy="3590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08810" y="1443990"/>
            <a:ext cx="273431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这东西叫作“</a:t>
            </a:r>
            <a:r>
              <a:rPr lang="zh-CN" altLang="en-US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胃石</a:t>
            </a:r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”。顾名思义就是“胃里面长的结石”。是指进食某些食物或药物后在胃内聚集形成特殊的凝固物或硬块，既不能被消化，也不能顺利通过幽门部的异物。</a:t>
            </a:r>
            <a:r>
              <a:rPr lang="zh-CN" altLang="en-US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胃石</a:t>
            </a:r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会引起的上腹部不适、腹痛、腹胀等临床症状，可进一步导致溃疡、出血、梗阻或穿孔等并发症。</a:t>
            </a:r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9620" y="1443990"/>
            <a:ext cx="3552190" cy="4137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67940" y="548005"/>
            <a:ext cx="63119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柿子虽美味，为了预防</a:t>
            </a:r>
            <a:r>
              <a:rPr lang="en-US" altLang="zh-CN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胃石</a:t>
            </a:r>
            <a:r>
              <a:rPr lang="en-US" altLang="zh-CN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食用时需注意哪些呢？</a:t>
            </a:r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7940" y="1835785"/>
            <a:ext cx="6391275" cy="3427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36165" y="682625"/>
            <a:ext cx="5554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不要空腹吃，尽量餐后食</a:t>
            </a:r>
            <a:endParaRPr lang="zh-CN" altLang="en-US" sz="2800" spc="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929171" y="682843"/>
            <a:ext cx="643714" cy="643713"/>
            <a:chOff x="1707187" y="1909460"/>
            <a:chExt cx="643714" cy="643713"/>
          </a:xfrm>
        </p:grpSpPr>
        <p:sp>
          <p:nvSpPr>
            <p:cNvPr id="58" name="椭圆 57"/>
            <p:cNvSpPr/>
            <p:nvPr/>
          </p:nvSpPr>
          <p:spPr>
            <a:xfrm>
              <a:off x="1707188" y="1909460"/>
              <a:ext cx="643713" cy="643713"/>
            </a:xfrm>
            <a:prstGeom prst="ellipse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707187" y="2000484"/>
              <a:ext cx="643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7405" y="1979930"/>
            <a:ext cx="5047615" cy="2723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0930" y="1737360"/>
            <a:ext cx="412178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柿子或柿饼中含有大量的鞣酸（也叫单宁酸），及果胶，在空腹情况下，它们会在胃酸的作用下会使食物中蛋白变性将食物及残渣结合成团，形成大小不等的硬块，容易滞留在胃中形成“胃柿石”。吃的柿子（饼）少，形成的柿石较小，一般可以通过胃肠道排出，可以没有症状。如果胃柿石无法自然被排出，就会造成消化道梗阻，出现腹部剧痛、呕吐、甚至胃穿孔、胃出血等症状。</a:t>
            </a:r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:blinds dir="vert"/>
      </p:transition>
    </mc:Choice>
    <mc:Fallback>
      <p:transition spd="slow" advTm="3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4" name="组合 63"/>
          <p:cNvGrpSpPr/>
          <p:nvPr/>
        </p:nvGrpSpPr>
        <p:grpSpPr>
          <a:xfrm>
            <a:off x="1141319" y="571083"/>
            <a:ext cx="643714" cy="643713"/>
            <a:chOff x="1707187" y="1909460"/>
            <a:chExt cx="643714" cy="643713"/>
          </a:xfrm>
        </p:grpSpPr>
        <p:sp>
          <p:nvSpPr>
            <p:cNvPr id="65" name="椭圆 64"/>
            <p:cNvSpPr/>
            <p:nvPr/>
          </p:nvSpPr>
          <p:spPr>
            <a:xfrm>
              <a:off x="1707188" y="1909460"/>
              <a:ext cx="643713" cy="643713"/>
            </a:xfrm>
            <a:prstGeom prst="ellipse">
              <a:avLst/>
            </a:prstGeom>
            <a:solidFill>
              <a:schemeClr val="accent2">
                <a:lumMod val="90000"/>
              </a:schemeClr>
            </a:solidFill>
            <a:ln w="127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707187" y="2000484"/>
              <a:ext cx="643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61360" y="601980"/>
            <a:ext cx="50012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spc="3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莫吃柿皮</a:t>
            </a:r>
            <a:endParaRPr lang="zh-CN" altLang="en-US" sz="2800" spc="300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5585" y="1788795"/>
            <a:ext cx="3895725" cy="3316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8905" y="1788795"/>
            <a:ext cx="285750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因为柿子中的鞣酸绝大多数集中在皮中，在柿子脱涩时，不可能将其中的鞣酸全部脱尽，如果连皮一起吃更容易形成胃结石，尤其是青涩的柿子，其皮中含的鞣酸更多。</a:t>
            </a:r>
            <a:endParaRPr lang="zh-CN" altLang="en-US" sz="20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04770" y="712470"/>
            <a:ext cx="315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适可而止</a:t>
            </a:r>
            <a:endParaRPr lang="zh-CN" altLang="en-US" sz="2800" spc="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929171" y="682843"/>
            <a:ext cx="643714" cy="643713"/>
            <a:chOff x="1707187" y="1909460"/>
            <a:chExt cx="643714" cy="643713"/>
          </a:xfrm>
        </p:grpSpPr>
        <p:sp>
          <p:nvSpPr>
            <p:cNvPr id="58" name="椭圆 57"/>
            <p:cNvSpPr/>
            <p:nvPr/>
          </p:nvSpPr>
          <p:spPr>
            <a:xfrm>
              <a:off x="1707188" y="1909460"/>
              <a:ext cx="643713" cy="643713"/>
            </a:xfrm>
            <a:prstGeom prst="ellipse">
              <a:avLst/>
            </a:prstGeom>
            <a:ln w="127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707187" y="2000484"/>
              <a:ext cx="64371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9380" y="1737360"/>
            <a:ext cx="3915410" cy="3301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06220" y="1737360"/>
            <a:ext cx="377507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认为，在不空腹的情况下，每次吃柿子或柿饼不超过2个为宜。当下正是柿子上市的季节。茶余饭后，来个大柿子或者大嚼一两个软糯香甜的柿饼相信是每个“柿子控”的一大梦想。不过，柿子虽好，但含有大量鞣酸，一次吃得过多可能会在体内形成柿石，硬邦邦地堵在胃里，轻则让人腹胀恶心，重则会危及生命。</a:t>
            </a:r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:blinds dir="vert"/>
      </p:transition>
    </mc:Choice>
    <mc:Fallback>
      <p:transition spd="slow" advTm="3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4" name="组合 63"/>
          <p:cNvGrpSpPr/>
          <p:nvPr/>
        </p:nvGrpSpPr>
        <p:grpSpPr>
          <a:xfrm>
            <a:off x="1141319" y="571083"/>
            <a:ext cx="643714" cy="643713"/>
            <a:chOff x="1707187" y="1909460"/>
            <a:chExt cx="643714" cy="643713"/>
          </a:xfrm>
        </p:grpSpPr>
        <p:sp>
          <p:nvSpPr>
            <p:cNvPr id="65" name="椭圆 64"/>
            <p:cNvSpPr/>
            <p:nvPr/>
          </p:nvSpPr>
          <p:spPr>
            <a:xfrm>
              <a:off x="1707188" y="1909460"/>
              <a:ext cx="643713" cy="643713"/>
            </a:xfrm>
            <a:prstGeom prst="ellipse">
              <a:avLst/>
            </a:prstGeom>
            <a:solidFill>
              <a:schemeClr val="accent2">
                <a:lumMod val="90000"/>
              </a:schemeClr>
            </a:solidFill>
            <a:ln w="127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707187" y="2000484"/>
              <a:ext cx="64371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97530" y="600710"/>
            <a:ext cx="50012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spc="3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避免与某些食物同食</a:t>
            </a:r>
            <a:endParaRPr lang="zh-CN" altLang="en-US" sz="2800" spc="300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5525" y="1685290"/>
            <a:ext cx="5038090" cy="3352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685290"/>
            <a:ext cx="37274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吃柿子前后不要喝醋，避免与酸性水果，如橘子、猕猴桃等同食。吃柿子后一小时内不宜喝牛奶。含高蛋白的牛奶、豆浆、鱼、虾等在鞣酸的作用下，很易凝固成块，生成结石。在喝酒之后，最好不要吃柿子，尤其是喝白酒之后再吃柿子，会严重影响消化功能，给肠胃带来巨大负担。</a:t>
            </a:r>
            <a:endParaRPr lang="zh-CN" altLang="en-US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撞色设计粉蓝色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CAC6"/>
      </a:accent1>
      <a:accent2>
        <a:srgbClr val="F3CACE"/>
      </a:accent2>
      <a:accent3>
        <a:srgbClr val="49D9D9"/>
      </a:accent3>
      <a:accent4>
        <a:srgbClr val="CA858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pc="3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撞色设计粉蓝色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CAC6"/>
      </a:accent1>
      <a:accent2>
        <a:srgbClr val="F3CACE"/>
      </a:accent2>
      <a:accent3>
        <a:srgbClr val="49D9D9"/>
      </a:accent3>
      <a:accent4>
        <a:srgbClr val="CA858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pc="3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WPS 演示</Application>
  <PresentationFormat>宽屏</PresentationFormat>
  <Paragraphs>40</Paragraphs>
  <Slides>9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方正启体简体</vt:lpstr>
      <vt:lpstr>Gill Sans</vt:lpstr>
      <vt:lpstr>Segoe Print</vt:lpstr>
      <vt:lpstr>Arial Unicode MS</vt:lpstr>
      <vt:lpstr>等线 Light</vt:lpstr>
      <vt:lpstr>等线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Office365</dc:creator>
  <cp:lastModifiedBy>ＬiぃＬyゾ</cp:lastModifiedBy>
  <cp:revision>46</cp:revision>
  <dcterms:created xsi:type="dcterms:W3CDTF">2018-12-14T02:21:00Z</dcterms:created>
  <dcterms:modified xsi:type="dcterms:W3CDTF">2018-12-17T15:14:04Z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